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69" r:id="rId3"/>
    <p:sldId id="270" r:id="rId4"/>
    <p:sldId id="283" r:id="rId5"/>
    <p:sldId id="257" r:id="rId6"/>
    <p:sldId id="278" r:id="rId7"/>
    <p:sldId id="277" r:id="rId8"/>
    <p:sldId id="276" r:id="rId9"/>
    <p:sldId id="280" r:id="rId10"/>
    <p:sldId id="264" r:id="rId11"/>
    <p:sldId id="285" r:id="rId12"/>
    <p:sldId id="271" r:id="rId13"/>
    <p:sldId id="286" r:id="rId14"/>
    <p:sldId id="287" r:id="rId15"/>
    <p:sldId id="288" r:id="rId16"/>
    <p:sldId id="272" r:id="rId17"/>
    <p:sldId id="279" r:id="rId18"/>
    <p:sldId id="263" r:id="rId19"/>
    <p:sldId id="281"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4"/>
    <p:restoredTop sz="94679"/>
  </p:normalViewPr>
  <p:slideViewPr>
    <p:cSldViewPr snapToGrid="0" snapToObjects="1">
      <p:cViewPr varScale="1">
        <p:scale>
          <a:sx n="113" d="100"/>
          <a:sy n="113" d="100"/>
        </p:scale>
        <p:origin x="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6/29/2019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6/29/2019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6/29/2019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rocdoctravel.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2/2017GL07467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Laboratory Earthquake Analysis</a:t>
            </a:r>
          </a:p>
        </p:txBody>
      </p:sp>
      <p:sp>
        <p:nvSpPr>
          <p:cNvPr id="3" name="Subtitle 2"/>
          <p:cNvSpPr>
            <a:spLocks noGrp="1"/>
          </p:cNvSpPr>
          <p:nvPr>
            <p:ph type="subTitle" idx="1"/>
          </p:nvPr>
        </p:nvSpPr>
        <p:spPr/>
        <p:txBody>
          <a:bodyPr/>
          <a:lstStyle/>
          <a:p>
            <a:r>
              <a:rPr lang="en-US" dirty="0"/>
              <a:t>Daniel Davieau, Olga Tanyuk</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Recroded</a:t>
            </a:r>
            <a:r>
              <a:rPr lang="en-US" dirty="0"/>
              <a:t> by LANL</a:t>
            </a:r>
          </a:p>
        </p:txBody>
      </p:sp>
      <p:sp>
        <p:nvSpPr>
          <p:cNvPr id="3" name="Content Placeholder 2"/>
          <p:cNvSpPr>
            <a:spLocks noGrp="1"/>
          </p:cNvSpPr>
          <p:nvPr>
            <p:ph idx="1"/>
          </p:nvPr>
        </p:nvSpPr>
        <p:spPr/>
        <p:txBody>
          <a:bodyPr/>
          <a:lstStyle/>
          <a:p>
            <a:r>
              <a:rPr lang="en-US" dirty="0"/>
              <a:t>Lab simulation data; not real earthquake data</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a:extLst>
              <a:ext uri="{FF2B5EF4-FFF2-40B4-BE49-F238E27FC236}">
                <a16:creationId xmlns:a16="http://schemas.microsoft.com/office/drawing/2014/main" id="{8F181EC0-2B91-4DCC-AA36-12BD5B0E73D6}"/>
              </a:ext>
            </a:extLst>
          </p:cNvPr>
          <p:cNvPicPr>
            <a:picLocks noChangeAspect="1"/>
          </p:cNvPicPr>
          <p:nvPr/>
        </p:nvPicPr>
        <p:blipFill>
          <a:blip r:embed="rId2"/>
          <a:stretch>
            <a:fillRect/>
          </a:stretch>
        </p:blipFill>
        <p:spPr>
          <a:xfrm>
            <a:off x="3120699" y="3642167"/>
            <a:ext cx="2902602" cy="2458596"/>
          </a:xfrm>
          <a:prstGeom prst="rect">
            <a:avLst/>
          </a:prstGeom>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8784-4816-420C-8382-65F6CF4828F9}"/>
              </a:ext>
            </a:extLst>
          </p:cNvPr>
          <p:cNvSpPr>
            <a:spLocks noGrp="1"/>
          </p:cNvSpPr>
          <p:nvPr>
            <p:ph type="title"/>
          </p:nvPr>
        </p:nvSpPr>
        <p:spPr/>
        <p:txBody>
          <a:bodyPr/>
          <a:lstStyle/>
          <a:p>
            <a:r>
              <a:rPr lang="en-US" dirty="0"/>
              <a:t>Data Recorded by LANL</a:t>
            </a:r>
          </a:p>
        </p:txBody>
      </p:sp>
      <p:pic>
        <p:nvPicPr>
          <p:cNvPr id="6" name="Content Placeholder 5" descr="A picture containing sky&#10;&#10;Description automatically generated">
            <a:extLst>
              <a:ext uri="{FF2B5EF4-FFF2-40B4-BE49-F238E27FC236}">
                <a16:creationId xmlns:a16="http://schemas.microsoft.com/office/drawing/2014/main" id="{433CC253-C450-48C7-B39F-4985B40BC513}"/>
              </a:ext>
            </a:extLst>
          </p:cNvPr>
          <p:cNvPicPr>
            <a:picLocks noGrp="1" noChangeAspect="1"/>
          </p:cNvPicPr>
          <p:nvPr>
            <p:ph idx="1"/>
          </p:nvPr>
        </p:nvPicPr>
        <p:blipFill>
          <a:blip r:embed="rId2"/>
          <a:stretch>
            <a:fillRect/>
          </a:stretch>
        </p:blipFill>
        <p:spPr>
          <a:xfrm>
            <a:off x="1200883" y="1825625"/>
            <a:ext cx="6742234" cy="4351338"/>
          </a:xfrm>
        </p:spPr>
      </p:pic>
      <p:sp>
        <p:nvSpPr>
          <p:cNvPr id="4" name="Slide Number Placeholder 3">
            <a:extLst>
              <a:ext uri="{FF2B5EF4-FFF2-40B4-BE49-F238E27FC236}">
                <a16:creationId xmlns:a16="http://schemas.microsoft.com/office/drawing/2014/main" id="{1AEC89FD-46CE-4FAE-B511-91A2E5177F6A}"/>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Tree>
    <p:extLst>
      <p:ext uri="{BB962C8B-B14F-4D97-AF65-F5344CB8AC3E}">
        <p14:creationId xmlns:p14="http://schemas.microsoft.com/office/powerpoint/2010/main" val="326080687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Given a much more challenging dataset with considerably more aperiodic earthquake failures; improve on (</a:t>
            </a:r>
            <a:r>
              <a:rPr lang="en-US" dirty="0" err="1"/>
              <a:t>Rouet</a:t>
            </a:r>
            <a:r>
              <a:rPr lang="en-US" dirty="0"/>
              <a:t>-Leduc Bertrand) model to determine </a:t>
            </a:r>
            <a:r>
              <a:rPr lang="en-US" b="1" dirty="0"/>
              <a:t>when</a:t>
            </a:r>
            <a:r>
              <a:rPr lang="en-US" dirty="0"/>
              <a:t> laboratory earthquakes occur from real-time seismic data.</a:t>
            </a:r>
          </a:p>
        </p:txBody>
      </p:sp>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15F-A5FB-45BA-B5CD-84738837428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F272256-8142-4CBD-ABF2-17E084B888F5}"/>
              </a:ext>
            </a:extLst>
          </p:cNvPr>
          <p:cNvSpPr>
            <a:spLocks noGrp="1"/>
          </p:cNvSpPr>
          <p:nvPr>
            <p:ph idx="1"/>
          </p:nvPr>
        </p:nvSpPr>
        <p:spPr/>
        <p:txBody>
          <a:bodyPr/>
          <a:lstStyle/>
          <a:p>
            <a:r>
              <a:rPr lang="en-US" dirty="0"/>
              <a:t>Random Forest</a:t>
            </a:r>
          </a:p>
          <a:p>
            <a:endParaRPr lang="en-US" dirty="0"/>
          </a:p>
        </p:txBody>
      </p:sp>
      <p:sp>
        <p:nvSpPr>
          <p:cNvPr id="4" name="Slide Number Placeholder 3">
            <a:extLst>
              <a:ext uri="{FF2B5EF4-FFF2-40B4-BE49-F238E27FC236}">
                <a16:creationId xmlns:a16="http://schemas.microsoft.com/office/drawing/2014/main" id="{74B80274-61DE-4E39-B805-09E2407E2A2A}"/>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Tree>
    <p:extLst>
      <p:ext uri="{BB962C8B-B14F-4D97-AF65-F5344CB8AC3E}">
        <p14:creationId xmlns:p14="http://schemas.microsoft.com/office/powerpoint/2010/main" val="119229880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C255-E395-47F5-A7DE-67E80A2BD392}"/>
              </a:ext>
            </a:extLst>
          </p:cNvPr>
          <p:cNvSpPr>
            <a:spLocks noGrp="1"/>
          </p:cNvSpPr>
          <p:nvPr>
            <p:ph type="title"/>
          </p:nvPr>
        </p:nvSpPr>
        <p:spPr>
          <a:xfrm>
            <a:off x="628650" y="365126"/>
            <a:ext cx="7886700" cy="1325563"/>
          </a:xfrm>
        </p:spPr>
        <p:txBody>
          <a:bodyPr/>
          <a:lstStyle/>
          <a:p>
            <a:r>
              <a:rPr lang="en-US" dirty="0"/>
              <a:t>Results</a:t>
            </a:r>
          </a:p>
        </p:txBody>
      </p:sp>
      <p:pic>
        <p:nvPicPr>
          <p:cNvPr id="6" name="Content Placeholder 5" descr="A picture containing sky&#10;&#10;Description automatically generated">
            <a:extLst>
              <a:ext uri="{FF2B5EF4-FFF2-40B4-BE49-F238E27FC236}">
                <a16:creationId xmlns:a16="http://schemas.microsoft.com/office/drawing/2014/main" id="{8C6DF3D9-61D8-42AA-9EA9-1CD893615FFA}"/>
              </a:ext>
            </a:extLst>
          </p:cNvPr>
          <p:cNvPicPr>
            <a:picLocks noGrp="1" noChangeAspect="1"/>
          </p:cNvPicPr>
          <p:nvPr>
            <p:ph idx="1"/>
          </p:nvPr>
        </p:nvPicPr>
        <p:blipFill>
          <a:blip r:embed="rId2"/>
          <a:stretch>
            <a:fillRect/>
          </a:stretch>
        </p:blipFill>
        <p:spPr>
          <a:xfrm>
            <a:off x="1277686" y="1825625"/>
            <a:ext cx="6588627" cy="4351338"/>
          </a:xfrm>
        </p:spPr>
      </p:pic>
      <p:sp>
        <p:nvSpPr>
          <p:cNvPr id="4" name="Slide Number Placeholder 3">
            <a:extLst>
              <a:ext uri="{FF2B5EF4-FFF2-40B4-BE49-F238E27FC236}">
                <a16:creationId xmlns:a16="http://schemas.microsoft.com/office/drawing/2014/main" id="{AC129A58-773C-4225-8177-8A82CB26553E}"/>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pPr/>
              <a:t>14</a:t>
            </a:fld>
            <a:endParaRPr lang="en-US" dirty="0"/>
          </a:p>
        </p:txBody>
      </p:sp>
    </p:spTree>
    <p:extLst>
      <p:ext uri="{BB962C8B-B14F-4D97-AF65-F5344CB8AC3E}">
        <p14:creationId xmlns:p14="http://schemas.microsoft.com/office/powerpoint/2010/main" val="39892723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237D-ECCE-4150-8563-2399D5E2F47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F99EABC-93CE-4851-B2E5-7D193450CB11}"/>
              </a:ext>
            </a:extLst>
          </p:cNvPr>
          <p:cNvSpPr>
            <a:spLocks noGrp="1"/>
          </p:cNvSpPr>
          <p:nvPr>
            <p:ph idx="1"/>
          </p:nvPr>
        </p:nvSpPr>
        <p:spPr/>
        <p:txBody>
          <a:bodyPr/>
          <a:lstStyle/>
          <a:p>
            <a:r>
              <a:rPr lang="en-US" dirty="0"/>
              <a:t>TBD Coefficient of Determination</a:t>
            </a:r>
          </a:p>
          <a:p>
            <a:r>
              <a:rPr lang="en-US" dirty="0"/>
              <a:t>TBD Mean Absolute Error</a:t>
            </a:r>
          </a:p>
          <a:p>
            <a:endParaRPr lang="en-US" dirty="0"/>
          </a:p>
        </p:txBody>
      </p:sp>
      <p:sp>
        <p:nvSpPr>
          <p:cNvPr id="4" name="Slide Number Placeholder 3">
            <a:extLst>
              <a:ext uri="{FF2B5EF4-FFF2-40B4-BE49-F238E27FC236}">
                <a16:creationId xmlns:a16="http://schemas.microsoft.com/office/drawing/2014/main" id="{02F5508E-3E91-482A-8A7E-7535B0B8AB63}"/>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Tree>
    <p:extLst>
      <p:ext uri="{BB962C8B-B14F-4D97-AF65-F5344CB8AC3E}">
        <p14:creationId xmlns:p14="http://schemas.microsoft.com/office/powerpoint/2010/main" val="370469137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Lab to Real World</a:t>
            </a:r>
          </a:p>
        </p:txBody>
      </p:sp>
      <p:sp>
        <p:nvSpPr>
          <p:cNvPr id="3" name="Content Placeholder 2"/>
          <p:cNvSpPr>
            <a:spLocks noGrp="1"/>
          </p:cNvSpPr>
          <p:nvPr>
            <p:ph idx="1"/>
          </p:nvPr>
        </p:nvSpPr>
        <p:spPr/>
        <p:txBody>
          <a:bodyPr>
            <a:normAutofit/>
          </a:bodyPr>
          <a:lstStyle/>
          <a:p>
            <a:pPr marL="0" indent="0">
              <a:buNone/>
            </a:pPr>
            <a:r>
              <a:rPr lang="en-US" i="1" dirty="0"/>
              <a:t>“If this challenge is solved and the physics are ultimately shown to scale from the laboratory to the field, researchers will have the potential to improve earthquake hazard assessments that could save lives and billions of dollars in infrastructure.”</a:t>
            </a:r>
          </a:p>
          <a:p>
            <a:pPr marL="0" indent="0">
              <a:buNone/>
            </a:pPr>
            <a:r>
              <a:rPr lang="en-US" dirty="0"/>
              <a:t>- Los Alamos National Laboratory, Geophysics Group</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7F0B-A390-42D9-AA18-78F8676FF370}"/>
              </a:ext>
            </a:extLst>
          </p:cNvPr>
          <p:cNvSpPr>
            <a:spLocks noGrp="1"/>
          </p:cNvSpPr>
          <p:nvPr>
            <p:ph type="title"/>
          </p:nvPr>
        </p:nvSpPr>
        <p:spPr/>
        <p:txBody>
          <a:bodyPr/>
          <a:lstStyle/>
          <a:p>
            <a:r>
              <a:rPr lang="en-US" dirty="0"/>
              <a:t>From Lab to Real World</a:t>
            </a:r>
          </a:p>
        </p:txBody>
      </p:sp>
      <p:sp>
        <p:nvSpPr>
          <p:cNvPr id="3" name="Content Placeholder 2">
            <a:extLst>
              <a:ext uri="{FF2B5EF4-FFF2-40B4-BE49-F238E27FC236}">
                <a16:creationId xmlns:a16="http://schemas.microsoft.com/office/drawing/2014/main" id="{44A52CC9-8F67-46D7-913D-D1273640BAF3}"/>
              </a:ext>
            </a:extLst>
          </p:cNvPr>
          <p:cNvSpPr>
            <a:spLocks noGrp="1"/>
          </p:cNvSpPr>
          <p:nvPr>
            <p:ph idx="1"/>
          </p:nvPr>
        </p:nvSpPr>
        <p:spPr>
          <a:xfrm>
            <a:off x="628650" y="1301048"/>
            <a:ext cx="7886700" cy="4351338"/>
          </a:xfrm>
        </p:spPr>
        <p:txBody>
          <a:bodyPr/>
          <a:lstStyle/>
          <a:p>
            <a:pPr marL="0" indent="0">
              <a:buNone/>
            </a:pPr>
            <a:r>
              <a:rPr lang="en-US" i="1" dirty="0"/>
              <a:t>The experiment closely mimics Earth faulting, so the same approach may work in predicting timing, but not size, of an earthquake. This approach could be applied to predict avalanches, landslides, failure of machine parts, and more</a:t>
            </a:r>
          </a:p>
          <a:p>
            <a:pPr marL="0" indent="0">
              <a:buNone/>
            </a:pPr>
            <a:r>
              <a:rPr lang="en-US" dirty="0"/>
              <a:t>- Los Alamos National Laboratory, Geophysics Group</a:t>
            </a:r>
          </a:p>
          <a:p>
            <a:pPr marL="0" indent="0">
              <a:buNone/>
            </a:pPr>
            <a:endParaRPr lang="en-US" i="1" dirty="0"/>
          </a:p>
          <a:p>
            <a:endParaRPr lang="en-US" dirty="0"/>
          </a:p>
        </p:txBody>
      </p:sp>
      <p:sp>
        <p:nvSpPr>
          <p:cNvPr id="4" name="Slide Number Placeholder 3">
            <a:extLst>
              <a:ext uri="{FF2B5EF4-FFF2-40B4-BE49-F238E27FC236}">
                <a16:creationId xmlns:a16="http://schemas.microsoft.com/office/drawing/2014/main" id="{9E89CA86-CFA8-4065-808C-F00703B0840F}"/>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Tree>
    <p:extLst>
      <p:ext uri="{BB962C8B-B14F-4D97-AF65-F5344CB8AC3E}">
        <p14:creationId xmlns:p14="http://schemas.microsoft.com/office/powerpoint/2010/main" val="2417532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Considerations</a:t>
            </a:r>
          </a:p>
        </p:txBody>
      </p:sp>
      <p:sp>
        <p:nvSpPr>
          <p:cNvPr id="3" name="Content Placeholder 2"/>
          <p:cNvSpPr>
            <a:spLocks noGrp="1"/>
          </p:cNvSpPr>
          <p:nvPr>
            <p:ph idx="1"/>
          </p:nvPr>
        </p:nvSpPr>
        <p:spPr/>
        <p:txBody>
          <a:bodyPr/>
          <a:lstStyle/>
          <a:p>
            <a:r>
              <a:rPr lang="en-US" dirty="0"/>
              <a:t>If people believe us and we are wrong; bad things can happen</a:t>
            </a:r>
          </a:p>
          <a:p>
            <a:r>
              <a:rPr lang="en-US" dirty="0"/>
              <a:t>If people believe us and we are right; good </a:t>
            </a:r>
            <a:r>
              <a:rPr lang="en-US" i="1" dirty="0"/>
              <a:t>and bad </a:t>
            </a:r>
            <a:r>
              <a:rPr lang="en-US" dirty="0"/>
              <a:t>things can happen</a:t>
            </a:r>
          </a:p>
          <a:p>
            <a:pPr lvl="1"/>
            <a:r>
              <a:rPr lang="en-US" dirty="0"/>
              <a:t>Responsibility to inform the public about their results may conﬂict with their responsibility not to cause social disturbance</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07E-1F36-434C-8FA4-218A6AA395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5C8E3F6-67F0-459B-982B-52D4B03404F6}"/>
              </a:ext>
            </a:extLst>
          </p:cNvPr>
          <p:cNvSpPr>
            <a:spLocks noGrp="1"/>
          </p:cNvSpPr>
          <p:nvPr>
            <p:ph idx="1"/>
          </p:nvPr>
        </p:nvSpPr>
        <p:spPr/>
        <p:txBody>
          <a:bodyPr>
            <a:normAutofit fontScale="70000" lnSpcReduction="20000"/>
          </a:bodyPr>
          <a:lstStyle/>
          <a:p>
            <a:pPr marL="0" indent="0">
              <a:buNone/>
            </a:pPr>
            <a:r>
              <a:rPr lang="en-US" dirty="0"/>
              <a:t>Bertrand </a:t>
            </a:r>
            <a:r>
              <a:rPr lang="en-US" dirty="0" err="1"/>
              <a:t>Rouet</a:t>
            </a:r>
            <a:r>
              <a:rPr lang="en-US" dirty="0"/>
              <a:t>-Leduc, Claudia Hulbert, </a:t>
            </a:r>
            <a:r>
              <a:rPr lang="en-US" i="1" dirty="0"/>
              <a:t>Machine learning  predicts laboratory earthquakes</a:t>
            </a:r>
          </a:p>
          <a:p>
            <a:pPr marL="0" indent="0">
              <a:buNone/>
            </a:pPr>
            <a:r>
              <a:rPr lang="en-US" dirty="0"/>
              <a:t>Kaggle, R.: </a:t>
            </a:r>
            <a:r>
              <a:rPr lang="en-US" i="1" dirty="0" err="1"/>
              <a:t>Lanl</a:t>
            </a:r>
            <a:r>
              <a:rPr lang="en-US" i="1" dirty="0"/>
              <a:t> earthquake prediction</a:t>
            </a:r>
            <a:r>
              <a:rPr lang="en-US" dirty="0"/>
              <a:t>  </a:t>
            </a:r>
          </a:p>
          <a:p>
            <a:pPr marL="0" indent="0">
              <a:buNone/>
            </a:pPr>
            <a:r>
              <a:rPr lang="en-US" dirty="0" err="1"/>
              <a:t>Ikari</a:t>
            </a:r>
            <a:r>
              <a:rPr lang="en-US" dirty="0"/>
              <a:t> Matt J, </a:t>
            </a:r>
            <a:r>
              <a:rPr lang="en-US" dirty="0" err="1"/>
              <a:t>Marone</a:t>
            </a:r>
            <a:r>
              <a:rPr lang="en-US" dirty="0"/>
              <a:t> Chris, : </a:t>
            </a:r>
            <a:r>
              <a:rPr lang="en-US" i="1" dirty="0"/>
              <a:t>Slip weakening as a mechanism for slow  earthquakes</a:t>
            </a:r>
            <a:r>
              <a:rPr lang="en-US" dirty="0"/>
              <a:t>  </a:t>
            </a:r>
          </a:p>
          <a:p>
            <a:pPr marL="0" indent="0">
              <a:buNone/>
            </a:pPr>
            <a:r>
              <a:rPr lang="en-US" dirty="0"/>
              <a:t>Baptiste </a:t>
            </a:r>
            <a:r>
              <a:rPr lang="en-US" dirty="0" err="1"/>
              <a:t>Rousset</a:t>
            </a:r>
            <a:r>
              <a:rPr lang="en-US" dirty="0"/>
              <a:t>, Roland Burgmann, M.C.: </a:t>
            </a:r>
            <a:r>
              <a:rPr lang="en-US" i="1" dirty="0"/>
              <a:t>Slow slip events in the roots of the san  </a:t>
            </a:r>
            <a:r>
              <a:rPr lang="en-US" i="1" dirty="0" err="1"/>
              <a:t>andreas</a:t>
            </a:r>
            <a:r>
              <a:rPr lang="en-US" i="1" dirty="0"/>
              <a:t> fault</a:t>
            </a:r>
            <a:r>
              <a:rPr lang="en-US" dirty="0"/>
              <a:t>  </a:t>
            </a:r>
          </a:p>
          <a:p>
            <a:pPr marL="0" indent="0">
              <a:buNone/>
            </a:pPr>
            <a:r>
              <a:rPr lang="en-US" dirty="0"/>
              <a:t>USGS: </a:t>
            </a:r>
            <a:r>
              <a:rPr lang="en-US" i="1" dirty="0"/>
              <a:t>What is an earthquake and what causes them to happen?</a:t>
            </a:r>
            <a:r>
              <a:rPr lang="en-US" dirty="0"/>
              <a:t> (March 2019)  </a:t>
            </a:r>
          </a:p>
          <a:p>
            <a:pPr marL="0" indent="0">
              <a:buNone/>
            </a:pPr>
            <a:r>
              <a:rPr lang="en-US" dirty="0" err="1"/>
              <a:t>Rouet</a:t>
            </a:r>
            <a:r>
              <a:rPr lang="en-US" dirty="0"/>
              <a:t>-Leduc, B.: </a:t>
            </a:r>
            <a:r>
              <a:rPr lang="en-US" i="1" dirty="0"/>
              <a:t>Los Alamos machine learning discovers patterns that reveal  earthquake fault behavior</a:t>
            </a:r>
            <a:r>
              <a:rPr lang="en-US" dirty="0"/>
              <a:t>  </a:t>
            </a:r>
          </a:p>
          <a:p>
            <a:pPr marL="0" indent="0">
              <a:buNone/>
            </a:pPr>
            <a:r>
              <a:rPr lang="en-US" dirty="0" err="1"/>
              <a:t>Ayhan</a:t>
            </a:r>
            <a:r>
              <a:rPr lang="en-US" dirty="0"/>
              <a:t> Sol, </a:t>
            </a:r>
            <a:r>
              <a:rPr lang="en-US" dirty="0" err="1"/>
              <a:t>Halil</a:t>
            </a:r>
            <a:r>
              <a:rPr lang="en-US" dirty="0"/>
              <a:t> </a:t>
            </a:r>
            <a:r>
              <a:rPr lang="en-US" dirty="0" err="1"/>
              <a:t>Turan</a:t>
            </a:r>
            <a:r>
              <a:rPr lang="en-US" dirty="0"/>
              <a:t>: </a:t>
            </a:r>
            <a:r>
              <a:rPr lang="en-US" i="1" dirty="0"/>
              <a:t>The ethics of earthquake prediction.</a:t>
            </a:r>
            <a:r>
              <a:rPr lang="en-US" dirty="0"/>
              <a:t>  Volume 10, ​Issue 4​, pp 655–666  (December 2004)</a:t>
            </a:r>
          </a:p>
        </p:txBody>
      </p:sp>
      <p:sp>
        <p:nvSpPr>
          <p:cNvPr id="4" name="Slide Number Placeholder 3">
            <a:extLst>
              <a:ext uri="{FF2B5EF4-FFF2-40B4-BE49-F238E27FC236}">
                <a16:creationId xmlns:a16="http://schemas.microsoft.com/office/drawing/2014/main" id="{81F89A30-D3A5-4F9C-94C0-284514926C6F}"/>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Tree>
    <p:extLst>
      <p:ext uri="{BB962C8B-B14F-4D97-AF65-F5344CB8AC3E}">
        <p14:creationId xmlns:p14="http://schemas.microsoft.com/office/powerpoint/2010/main" val="99155219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 Earthquakes</a:t>
            </a:r>
          </a:p>
        </p:txBody>
      </p:sp>
      <p:sp>
        <p:nvSpPr>
          <p:cNvPr id="3" name="Content Placeholder 2"/>
          <p:cNvSpPr>
            <a:spLocks noGrp="1"/>
          </p:cNvSpPr>
          <p:nvPr>
            <p:ph idx="1"/>
          </p:nvPr>
        </p:nvSpPr>
        <p:spPr/>
        <p:txBody>
          <a:bodyPr/>
          <a:lstStyle/>
          <a:p>
            <a:r>
              <a:rPr lang="en-US" dirty="0"/>
              <a:t>Catastrophic Stick–Slip Failure Events</a:t>
            </a:r>
          </a:p>
          <a:p>
            <a:pPr lvl="1"/>
            <a:r>
              <a:rPr lang="en-US" dirty="0"/>
              <a:t>Stress builds between tectonic plates over time</a:t>
            </a:r>
          </a:p>
          <a:p>
            <a:pPr lvl="1"/>
            <a:r>
              <a:rPr lang="en-US" dirty="0"/>
              <a:t>Stress overcomes friction</a:t>
            </a:r>
          </a:p>
          <a:p>
            <a:pPr lvl="1"/>
            <a:r>
              <a:rPr lang="en-US" dirty="0"/>
              <a:t>Slip occurs releasing high-frequency seismic energy</a:t>
            </a:r>
          </a:p>
        </p:txBody>
      </p:sp>
      <p:sp>
        <p:nvSpPr>
          <p:cNvPr id="4" name="Slide Number Placeholder 3"/>
          <p:cNvSpPr>
            <a:spLocks noGrp="1"/>
          </p:cNvSpPr>
          <p:nvPr>
            <p:ph type="sldNum" sz="quarter" idx="12"/>
          </p:nvPr>
        </p:nvSpPr>
        <p:spPr/>
        <p:txBody>
          <a:bodyPr/>
          <a:lstStyle/>
          <a:p>
            <a:fld id="{38327683-8978-6B4B-9130-4A6A841F0549}" type="slidenum">
              <a:rPr lang="en-US" smtClean="0"/>
              <a:t>2</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Slow Slip Earthquakes</a:t>
            </a:r>
          </a:p>
        </p:txBody>
      </p:sp>
      <p:pic>
        <p:nvPicPr>
          <p:cNvPr id="6" name="Picture 5" descr="A picture containing outdoor, ground, tree, sky&#10;&#10;Description automatically generated">
            <a:extLst>
              <a:ext uri="{FF2B5EF4-FFF2-40B4-BE49-F238E27FC236}">
                <a16:creationId xmlns:a16="http://schemas.microsoft.com/office/drawing/2014/main" id="{EF51BAB2-618A-4179-943E-CD5D823DDF14}"/>
              </a:ext>
            </a:extLst>
          </p:cNvPr>
          <p:cNvPicPr>
            <a:picLocks noChangeAspect="1"/>
          </p:cNvPicPr>
          <p:nvPr/>
        </p:nvPicPr>
        <p:blipFill rotWithShape="1">
          <a:blip r:embed="rId2"/>
          <a:srcRect l="14542" r="17865"/>
          <a:stretch/>
        </p:blipFill>
        <p:spPr>
          <a:xfrm>
            <a:off x="20" y="10"/>
            <a:ext cx="3476673"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E76A9A"/>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24073" y="2438400"/>
            <a:ext cx="4939867" cy="3785419"/>
          </a:xfrm>
        </p:spPr>
        <p:txBody>
          <a:bodyPr>
            <a:normAutofit/>
          </a:bodyPr>
          <a:lstStyle/>
          <a:p>
            <a:r>
              <a:rPr lang="en-US" sz="1700" b="1" dirty="0"/>
              <a:t>Slow Slip Earthquakes</a:t>
            </a:r>
            <a:r>
              <a:rPr lang="en-US" sz="1700" dirty="0"/>
              <a:t>:</a:t>
            </a:r>
          </a:p>
          <a:p>
            <a:pPr lvl="1"/>
            <a:r>
              <a:rPr lang="en-US" sz="1700" dirty="0"/>
              <a:t>Occur very slowly</a:t>
            </a:r>
          </a:p>
          <a:p>
            <a:pPr lvl="1"/>
            <a:r>
              <a:rPr lang="en-US" sz="1700" dirty="0"/>
              <a:t>Undetectable without Instrumentation</a:t>
            </a:r>
          </a:p>
          <a:p>
            <a:pPr lvl="1"/>
            <a:r>
              <a:rPr lang="en-US" sz="1700" dirty="0"/>
              <a:t>Do not reach rates sufficient to radiate high-frequency seismic energy</a:t>
            </a:r>
          </a:p>
          <a:p>
            <a:pPr lvl="1"/>
            <a:r>
              <a:rPr lang="en-US" sz="1600" dirty="0"/>
              <a:t>Image from </a:t>
            </a:r>
            <a:r>
              <a:rPr lang="en-US" sz="1600" dirty="0">
                <a:hlinkClick r:id="rId3"/>
              </a:rPr>
              <a:t>http://www.rocdoctravel.com</a:t>
            </a:r>
            <a:endParaRPr lang="en-US" sz="1600" dirty="0"/>
          </a:p>
        </p:txBody>
      </p: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38327683-8978-6B4B-9130-4A6A841F0549}" type="slidenum">
              <a:rPr lang="en-US" smtClean="0"/>
              <a:pPr>
                <a:spcAft>
                  <a:spcPts val="600"/>
                </a:spcAft>
              </a:pPr>
              <a:t>3</a:t>
            </a:fld>
            <a:endParaRPr lang="en-US"/>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D8B6-4EDB-4649-98F2-6E174A667D57}"/>
              </a:ext>
            </a:extLst>
          </p:cNvPr>
          <p:cNvSpPr>
            <a:spLocks noGrp="1"/>
          </p:cNvSpPr>
          <p:nvPr>
            <p:ph type="title"/>
          </p:nvPr>
        </p:nvSpPr>
        <p:spPr/>
        <p:txBody>
          <a:bodyPr/>
          <a:lstStyle/>
          <a:p>
            <a:r>
              <a:rPr lang="en-US" dirty="0"/>
              <a:t>Slow Slip Earthquakes</a:t>
            </a:r>
          </a:p>
        </p:txBody>
      </p:sp>
      <p:sp>
        <p:nvSpPr>
          <p:cNvPr id="3" name="Content Placeholder 2">
            <a:extLst>
              <a:ext uri="{FF2B5EF4-FFF2-40B4-BE49-F238E27FC236}">
                <a16:creationId xmlns:a16="http://schemas.microsoft.com/office/drawing/2014/main" id="{BD7348CE-EBAD-4E70-B67A-85CD34E5734E}"/>
              </a:ext>
            </a:extLst>
          </p:cNvPr>
          <p:cNvSpPr>
            <a:spLocks noGrp="1"/>
          </p:cNvSpPr>
          <p:nvPr>
            <p:ph idx="1"/>
          </p:nvPr>
        </p:nvSpPr>
        <p:spPr/>
        <p:txBody>
          <a:bodyPr/>
          <a:lstStyle/>
          <a:p>
            <a:r>
              <a:rPr lang="en-US" dirty="0"/>
              <a:t>May play a role in stress transfer and triggering of regular earthquakes </a:t>
            </a:r>
          </a:p>
          <a:p>
            <a:r>
              <a:rPr lang="en-US" dirty="0"/>
              <a:t>Behaviors arise near the threshold between stable and unstable failure (before a “Regular” Earthquake)</a:t>
            </a:r>
          </a:p>
          <a:p>
            <a:endParaRPr lang="en-US" dirty="0"/>
          </a:p>
        </p:txBody>
      </p:sp>
      <p:sp>
        <p:nvSpPr>
          <p:cNvPr id="4" name="Slide Number Placeholder 3">
            <a:extLst>
              <a:ext uri="{FF2B5EF4-FFF2-40B4-BE49-F238E27FC236}">
                <a16:creationId xmlns:a16="http://schemas.microsoft.com/office/drawing/2014/main" id="{76295578-9B72-4BA9-A3E9-39BB9A1313D1}"/>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Tree>
    <p:extLst>
      <p:ext uri="{BB962C8B-B14F-4D97-AF65-F5344CB8AC3E}">
        <p14:creationId xmlns:p14="http://schemas.microsoft.com/office/powerpoint/2010/main" val="31781041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Classical Forecasting Method</a:t>
            </a:r>
            <a:endParaRPr lang="en-US" sz="4400" dirty="0"/>
          </a:p>
        </p:txBody>
      </p:sp>
      <p:sp>
        <p:nvSpPr>
          <p:cNvPr id="3" name="Content Placeholder 2"/>
          <p:cNvSpPr>
            <a:spLocks noGrp="1"/>
          </p:cNvSpPr>
          <p:nvPr>
            <p:ph idx="1"/>
          </p:nvPr>
        </p:nvSpPr>
        <p:spPr/>
        <p:txBody>
          <a:bodyPr>
            <a:normAutofit/>
          </a:bodyPr>
          <a:lstStyle/>
          <a:p>
            <a:r>
              <a:rPr lang="en-US" dirty="0"/>
              <a:t>Based on the recurrence interval of earthquakes that repeat periodically</a:t>
            </a:r>
          </a:p>
          <a:p>
            <a:r>
              <a:rPr lang="en-US" dirty="0"/>
              <a:t>Margin of error can span decades</a:t>
            </a:r>
          </a:p>
          <a:p>
            <a:pPr marL="457200" lvl="1" indent="0">
              <a:buNone/>
            </a:pPr>
            <a:r>
              <a:rPr lang="en-US" i="1" dirty="0">
                <a:solidFill>
                  <a:srgbClr val="C00000"/>
                </a:solidFill>
              </a:rPr>
              <a:t>“Similar earthquakes occurring between 1857 and 1966 suggested a recurrence interval of 21.9±3.1 years, and thus, an earthquake was expected between 1988 and 1993, but ultimately took place in 2004”</a:t>
            </a:r>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5</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15E3-E9A0-4C62-896C-362075AA93F2}"/>
              </a:ext>
            </a:extLst>
          </p:cNvPr>
          <p:cNvSpPr>
            <a:spLocks noGrp="1"/>
          </p:cNvSpPr>
          <p:nvPr>
            <p:ph type="title"/>
          </p:nvPr>
        </p:nvSpPr>
        <p:spPr/>
        <p:txBody>
          <a:bodyPr/>
          <a:lstStyle/>
          <a:p>
            <a:r>
              <a:rPr lang="en-US" dirty="0"/>
              <a:t>This Has Already Been Studied</a:t>
            </a:r>
          </a:p>
        </p:txBody>
      </p:sp>
      <p:sp>
        <p:nvSpPr>
          <p:cNvPr id="3" name="Content Placeholder 2">
            <a:extLst>
              <a:ext uri="{FF2B5EF4-FFF2-40B4-BE49-F238E27FC236}">
                <a16:creationId xmlns:a16="http://schemas.microsoft.com/office/drawing/2014/main" id="{0A97535C-DE6E-4D68-A490-53799FE71F7D}"/>
              </a:ext>
            </a:extLst>
          </p:cNvPr>
          <p:cNvSpPr>
            <a:spLocks noGrp="1"/>
          </p:cNvSpPr>
          <p:nvPr>
            <p:ph idx="1"/>
          </p:nvPr>
        </p:nvSpPr>
        <p:spPr/>
        <p:txBody>
          <a:bodyPr>
            <a:normAutofit fontScale="92500" lnSpcReduction="10000"/>
          </a:bodyPr>
          <a:lstStyle/>
          <a:p>
            <a:r>
              <a:rPr lang="en-US" i="1" dirty="0"/>
              <a:t>“Can the failure time of an upcoming laboratory earthquake be predicted using characteristics of only the continuously recorded acoustic signal?”</a:t>
            </a:r>
          </a:p>
          <a:p>
            <a:r>
              <a:rPr lang="en-US" i="1" dirty="0"/>
              <a:t>“We show that by listening to the acoustic signal emitted by a laboratory fault, machine learning can predict the time remaining before it fails with great accuracy”</a:t>
            </a:r>
          </a:p>
          <a:p>
            <a:pPr marL="457200" lvl="1" indent="0">
              <a:buNone/>
            </a:pPr>
            <a:r>
              <a:rPr lang="en-US" dirty="0"/>
              <a:t>- </a:t>
            </a:r>
            <a:r>
              <a:rPr lang="en-US" sz="2200" dirty="0" err="1"/>
              <a:t>Rouet</a:t>
            </a:r>
            <a:r>
              <a:rPr lang="en-US" sz="2200" dirty="0"/>
              <a:t>-Leduc Bertrand, Hulbert Claudia, Lubbers Nicholas, Barros </a:t>
            </a:r>
            <a:r>
              <a:rPr lang="en-US" sz="2200" dirty="0" err="1"/>
              <a:t>Kipton</a:t>
            </a:r>
            <a:r>
              <a:rPr lang="en-US" sz="2200" dirty="0"/>
              <a:t>, Humphreys Colin J., </a:t>
            </a:r>
            <a:r>
              <a:rPr lang="en-US" sz="2200" dirty="0" err="1"/>
              <a:t>JohnsonPaul</a:t>
            </a:r>
            <a:r>
              <a:rPr lang="en-US" sz="2200" dirty="0"/>
              <a:t> A. (2017, July 15). Machine Learning Predicts Laboratory Earthquakes. Retrieved from https://doi.org/10.1002/2017GL074677</a:t>
            </a:r>
            <a:endParaRPr lang="en-US" dirty="0"/>
          </a:p>
        </p:txBody>
      </p:sp>
      <p:sp>
        <p:nvSpPr>
          <p:cNvPr id="4" name="Slide Number Placeholder 3">
            <a:extLst>
              <a:ext uri="{FF2B5EF4-FFF2-40B4-BE49-F238E27FC236}">
                <a16:creationId xmlns:a16="http://schemas.microsoft.com/office/drawing/2014/main" id="{411D541C-03C5-46C4-8E47-6E0ECC50A8F2}"/>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Tree>
    <p:extLst>
      <p:ext uri="{BB962C8B-B14F-4D97-AF65-F5344CB8AC3E}">
        <p14:creationId xmlns:p14="http://schemas.microsoft.com/office/powerpoint/2010/main" val="4008046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364E6E-023D-43D2-B7DB-3E6641EA2B18}"/>
              </a:ext>
            </a:extLst>
          </p:cNvPr>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5" name="Content Placeholder 4">
            <a:extLst>
              <a:ext uri="{FF2B5EF4-FFF2-40B4-BE49-F238E27FC236}">
                <a16:creationId xmlns:a16="http://schemas.microsoft.com/office/drawing/2014/main" id="{0E461226-9E58-4FA4-A851-6C07FDF58737}"/>
              </a:ext>
            </a:extLst>
          </p:cNvPr>
          <p:cNvPicPr>
            <a:picLocks noGrp="1" noChangeAspect="1"/>
          </p:cNvPicPr>
          <p:nvPr>
            <p:ph idx="1"/>
          </p:nvPr>
        </p:nvPicPr>
        <p:blipFill>
          <a:blip r:embed="rId2"/>
          <a:stretch>
            <a:fillRect/>
          </a:stretch>
        </p:blipFill>
        <p:spPr>
          <a:xfrm>
            <a:off x="2088492" y="252108"/>
            <a:ext cx="4717121" cy="4586493"/>
          </a:xfrm>
          <a:prstGeom prst="rect">
            <a:avLst/>
          </a:prstGeom>
        </p:spPr>
      </p:pic>
      <p:sp>
        <p:nvSpPr>
          <p:cNvPr id="6" name="Rectangle 5">
            <a:extLst>
              <a:ext uri="{FF2B5EF4-FFF2-40B4-BE49-F238E27FC236}">
                <a16:creationId xmlns:a16="http://schemas.microsoft.com/office/drawing/2014/main" id="{54565F47-B7C5-4010-BD20-0E23AF72211A}"/>
              </a:ext>
            </a:extLst>
          </p:cNvPr>
          <p:cNvSpPr/>
          <p:nvPr/>
        </p:nvSpPr>
        <p:spPr>
          <a:xfrm>
            <a:off x="1557336" y="4838601"/>
            <a:ext cx="5248277" cy="600164"/>
          </a:xfrm>
          <a:prstGeom prst="rect">
            <a:avLst/>
          </a:prstGeom>
        </p:spPr>
        <p:txBody>
          <a:bodyPr wrap="square">
            <a:spAutoFit/>
          </a:bodyPr>
          <a:lstStyle/>
          <a:p>
            <a:pPr lvl="1"/>
            <a:r>
              <a:rPr lang="en-US" sz="1100" b="1" dirty="0"/>
              <a:t>Source: </a:t>
            </a:r>
            <a:r>
              <a:rPr lang="en-US" sz="1100" dirty="0" err="1"/>
              <a:t>Rouet</a:t>
            </a:r>
            <a:r>
              <a:rPr lang="en-US" sz="1100" dirty="0"/>
              <a:t>-Leduc Bertrand, Hulbert Claudia, Lubbers Nicholas, Barros </a:t>
            </a:r>
            <a:r>
              <a:rPr lang="en-US" sz="1100" dirty="0" err="1"/>
              <a:t>Kipton</a:t>
            </a:r>
            <a:r>
              <a:rPr lang="en-US" sz="1100" dirty="0"/>
              <a:t>, Humphreys Colin J., </a:t>
            </a:r>
            <a:r>
              <a:rPr lang="en-US" sz="1100" dirty="0" err="1"/>
              <a:t>JohnsonPaul</a:t>
            </a:r>
            <a:r>
              <a:rPr lang="en-US" sz="1100" dirty="0"/>
              <a:t> A. (2017, July 15). Machine Learning Predicts Laboratory Earthquakes. Retrieved from </a:t>
            </a:r>
            <a:r>
              <a:rPr lang="en-US" sz="1100" dirty="0">
                <a:hlinkClick r:id="rId3"/>
              </a:rPr>
              <a:t>https://doi.org/10.1002/2017GL074677</a:t>
            </a:r>
            <a:endParaRPr lang="en-US" sz="1100" dirty="0"/>
          </a:p>
        </p:txBody>
      </p:sp>
    </p:spTree>
    <p:extLst>
      <p:ext uri="{BB962C8B-B14F-4D97-AF65-F5344CB8AC3E}">
        <p14:creationId xmlns:p14="http://schemas.microsoft.com/office/powerpoint/2010/main" val="9292425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1411-3632-41BF-B712-DC4DB3325743}"/>
              </a:ext>
            </a:extLst>
          </p:cNvPr>
          <p:cNvSpPr>
            <a:spLocks noGrp="1"/>
          </p:cNvSpPr>
          <p:nvPr>
            <p:ph type="title"/>
          </p:nvPr>
        </p:nvSpPr>
        <p:spPr/>
        <p:txBody>
          <a:bodyPr/>
          <a:lstStyle/>
          <a:p>
            <a:r>
              <a:rPr lang="en-US" dirty="0"/>
              <a:t>There Have Been Advances in Technology</a:t>
            </a:r>
          </a:p>
        </p:txBody>
      </p:sp>
      <p:sp>
        <p:nvSpPr>
          <p:cNvPr id="3" name="Content Placeholder 2">
            <a:extLst>
              <a:ext uri="{FF2B5EF4-FFF2-40B4-BE49-F238E27FC236}">
                <a16:creationId xmlns:a16="http://schemas.microsoft.com/office/drawing/2014/main" id="{F84A2051-B1E6-499A-9621-4B88E339A8E2}"/>
              </a:ext>
            </a:extLst>
          </p:cNvPr>
          <p:cNvSpPr>
            <a:spLocks noGrp="1"/>
          </p:cNvSpPr>
          <p:nvPr>
            <p:ph idx="1"/>
          </p:nvPr>
        </p:nvSpPr>
        <p:spPr/>
        <p:txBody>
          <a:bodyPr>
            <a:normAutofit/>
          </a:bodyPr>
          <a:lstStyle/>
          <a:p>
            <a:pPr lvl="0"/>
            <a:r>
              <a:rPr lang="en-US" dirty="0"/>
              <a:t>Improvement in the Instruments for Measuring Signals</a:t>
            </a:r>
          </a:p>
          <a:p>
            <a:pPr lvl="0"/>
            <a:r>
              <a:rPr lang="en-US" dirty="0"/>
              <a:t>Improvement in Computing Power</a:t>
            </a:r>
          </a:p>
        </p:txBody>
      </p:sp>
      <p:sp>
        <p:nvSpPr>
          <p:cNvPr id="4" name="Slide Number Placeholder 3">
            <a:extLst>
              <a:ext uri="{FF2B5EF4-FFF2-40B4-BE49-F238E27FC236}">
                <a16:creationId xmlns:a16="http://schemas.microsoft.com/office/drawing/2014/main" id="{B82A2535-B840-4484-9AF8-657FD9524FB5}"/>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Tree>
    <p:extLst>
      <p:ext uri="{BB962C8B-B14F-4D97-AF65-F5344CB8AC3E}">
        <p14:creationId xmlns:p14="http://schemas.microsoft.com/office/powerpoint/2010/main" val="20588352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CD5A-F071-4C63-9A8A-F7B6FCF0812B}"/>
              </a:ext>
            </a:extLst>
          </p:cNvPr>
          <p:cNvSpPr>
            <a:spLocks noGrp="1"/>
          </p:cNvSpPr>
          <p:nvPr>
            <p:ph type="title"/>
          </p:nvPr>
        </p:nvSpPr>
        <p:spPr/>
        <p:txBody>
          <a:bodyPr/>
          <a:lstStyle/>
          <a:p>
            <a:r>
              <a:rPr lang="en-US" dirty="0"/>
              <a:t>Los Alamos National Laboratory -</a:t>
            </a:r>
          </a:p>
        </p:txBody>
      </p:sp>
      <p:sp>
        <p:nvSpPr>
          <p:cNvPr id="3" name="Content Placeholder 2">
            <a:extLst>
              <a:ext uri="{FF2B5EF4-FFF2-40B4-BE49-F238E27FC236}">
                <a16:creationId xmlns:a16="http://schemas.microsoft.com/office/drawing/2014/main" id="{96906167-3C36-4651-840D-06066DDD5614}"/>
              </a:ext>
            </a:extLst>
          </p:cNvPr>
          <p:cNvSpPr>
            <a:spLocks noGrp="1"/>
          </p:cNvSpPr>
          <p:nvPr>
            <p:ph idx="1"/>
          </p:nvPr>
        </p:nvSpPr>
        <p:spPr/>
        <p:txBody>
          <a:bodyPr/>
          <a:lstStyle/>
          <a:p>
            <a:pPr marL="457200" lvl="1" indent="0">
              <a:buNone/>
            </a:pPr>
            <a:r>
              <a:rPr lang="en-US" i="1" dirty="0"/>
              <a:t>“we selected an experiment that exhibits a very aperiodic and more realistic behavior compared to the data we studied in our early work”.</a:t>
            </a:r>
          </a:p>
          <a:p>
            <a:pPr marL="457200" lvl="1" indent="0">
              <a:buNone/>
            </a:pPr>
            <a:endParaRPr lang="en-US" i="1" dirty="0"/>
          </a:p>
          <a:p>
            <a:pPr marL="457200" lvl="1" indent="0">
              <a:buNone/>
            </a:pPr>
            <a:r>
              <a:rPr lang="en-US" i="1" dirty="0"/>
              <a:t>“The data from this classic earthquake machine had never been studied using ML until our early efforts 3 years ago, and much remains to be explored and discovered.”</a:t>
            </a:r>
          </a:p>
          <a:p>
            <a:endParaRPr lang="en-US" dirty="0"/>
          </a:p>
        </p:txBody>
      </p:sp>
      <p:sp>
        <p:nvSpPr>
          <p:cNvPr id="4" name="Slide Number Placeholder 3">
            <a:extLst>
              <a:ext uri="{FF2B5EF4-FFF2-40B4-BE49-F238E27FC236}">
                <a16:creationId xmlns:a16="http://schemas.microsoft.com/office/drawing/2014/main" id="{DF362B2F-0A0C-4673-BE63-2B4C8AC9D43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Tree>
    <p:extLst>
      <p:ext uri="{BB962C8B-B14F-4D97-AF65-F5344CB8AC3E}">
        <p14:creationId xmlns:p14="http://schemas.microsoft.com/office/powerpoint/2010/main" val="20528511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620</Words>
  <Application>Microsoft Office PowerPoint</Application>
  <PresentationFormat>On-screen Show (4:3)</PresentationFormat>
  <Paragraphs>81</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Laboratory Earthquake Analysis</vt:lpstr>
      <vt:lpstr>Regular Earthquakes</vt:lpstr>
      <vt:lpstr>Slow Slip Earthquakes</vt:lpstr>
      <vt:lpstr>Slow Slip Earthquakes</vt:lpstr>
      <vt:lpstr>The Classical Forecasting Method</vt:lpstr>
      <vt:lpstr>This Has Already Been Studied</vt:lpstr>
      <vt:lpstr>PowerPoint Presentation</vt:lpstr>
      <vt:lpstr>There Have Been Advances in Technology</vt:lpstr>
      <vt:lpstr>Los Alamos National Laboratory -</vt:lpstr>
      <vt:lpstr>Data Recroded by LANL</vt:lpstr>
      <vt:lpstr>Data Recorded by LANL</vt:lpstr>
      <vt:lpstr>Problem Statement</vt:lpstr>
      <vt:lpstr>Methodology</vt:lpstr>
      <vt:lpstr>Results</vt:lpstr>
      <vt:lpstr>Results</vt:lpstr>
      <vt:lpstr>From Lab to Real World</vt:lpstr>
      <vt:lpstr>From Lab to Real World</vt:lpstr>
      <vt:lpstr>Ethical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Earthquake Analysis</dc:title>
  <dc:creator>Davieau, Daniel</dc:creator>
  <cp:lastModifiedBy>Davieau, Daniel</cp:lastModifiedBy>
  <cp:revision>3</cp:revision>
  <dcterms:created xsi:type="dcterms:W3CDTF">2019-06-29T19:22:32Z</dcterms:created>
  <dcterms:modified xsi:type="dcterms:W3CDTF">2019-06-29T19:38:44Z</dcterms:modified>
</cp:coreProperties>
</file>